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7"/>
  </p:notesMasterIdLst>
  <p:sldIdLst>
    <p:sldId id="256" r:id="rId5"/>
    <p:sldId id="257" r:id="rId6"/>
    <p:sldId id="258" r:id="rId7"/>
    <p:sldId id="259" r:id="rId8"/>
    <p:sldId id="278" r:id="rId9"/>
    <p:sldId id="260" r:id="rId10"/>
    <p:sldId id="261" r:id="rId11"/>
    <p:sldId id="276" r:id="rId12"/>
    <p:sldId id="279" r:id="rId13"/>
    <p:sldId id="283" r:id="rId14"/>
    <p:sldId id="281" r:id="rId15"/>
    <p:sldId id="277" r:id="rId16"/>
    <p:sldId id="265" r:id="rId17"/>
    <p:sldId id="274" r:id="rId18"/>
    <p:sldId id="262" r:id="rId19"/>
    <p:sldId id="268" r:id="rId20"/>
    <p:sldId id="282" r:id="rId21"/>
    <p:sldId id="270" r:id="rId22"/>
    <p:sldId id="271" r:id="rId23"/>
    <p:sldId id="280" r:id="rId24"/>
    <p:sldId id="264" r:id="rId25"/>
    <p:sldId id="273" r:id="rId26"/>
  </p:sldIdLst>
  <p:sldSz cx="18288000" cy="10287000"/>
  <p:notesSz cx="6858000" cy="9144000"/>
  <p:embeddedFontLst>
    <p:embeddedFont>
      <p:font typeface="Anantason Expanded" panose="020B0604020202020204" charset="-34"/>
      <p:regular r:id="rId28"/>
    </p:embeddedFont>
    <p:embeddedFont>
      <p:font typeface="Anantason Expanded Bold" panose="020B0604020202020204" charset="-34"/>
      <p:regular r:id="rId29"/>
      <p:bold r:id="rId30"/>
    </p:embeddedFont>
    <p:embeddedFont>
      <p:font typeface="Canva Sans" panose="020B0604020202020204" charset="0"/>
      <p:regular r:id="rId31"/>
    </p:embeddedFont>
    <p:embeddedFont>
      <p:font typeface="Canva Sans Bold" panose="020B0604020202020204" charset="0"/>
      <p:regular r:id="rId32"/>
      <p:bold r:id="rId33"/>
    </p:embeddedFont>
    <p:embeddedFont>
      <p:font typeface="Lulo Clean W01 One" panose="020B0604020202020204" charset="0"/>
      <p:regular r:id="rId34"/>
      <p:bold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09CEBC-6905-CAD4-AB6E-F2BCE04B72F0}" v="59" dt="2026-01-28T08:53:54.579"/>
    <p1510:client id="{7D927D2A-A62C-4789-AF15-57DFE17DBC67}" v="711" dt="2026-01-28T09:41:09.2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70F3F-671A-4BDC-A139-E0639792C9C9}" type="datetimeFigureOut">
              <a:rPr lang="nl-NL" smtClean="0"/>
              <a:t>4-2-2026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0B6538-C140-4640-974C-1DA413C5207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7965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B6538-C140-4640-974C-1DA413C5207E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4194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B9D6A-2E50-70EC-884E-88573C3BF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B9F2494-EE15-2A55-CC04-571AAFE7D2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FF9C114-47B4-1C91-B80E-0FE23AC334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3A5859F-4734-E790-86AC-F4E50708D0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B6538-C140-4640-974C-1DA413C5207E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4980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CAF3B-626A-2008-19AA-41AA2812E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6820AE1-6BFF-5FA6-9A4F-252C73A8CD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739B3F0-26EF-B11E-064E-11690635D2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DA41A09-0DB4-4193-348C-0BA27E878B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B6538-C140-4640-974C-1DA413C5207E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3588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120B9-A005-F479-1EC1-1801460EE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02BD612-E1E5-D182-7F15-1CD68FD5C3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325A293-3645-3C36-10C1-2497686F5E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D54517F-81F3-43D3-E518-3ED0F88FFE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B6538-C140-4640-974C-1DA413C5207E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0644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0D6DB-1005-7551-F80E-EA0DF0974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033D218-A802-E18F-1BC7-5CC914030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B6ACE74-901E-1D8D-6C40-64620A1C93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nl-NL"/>
              <a:t>Oud: 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krijgt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inzicht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berichtgeving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leert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dat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achter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berichtgeving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bewuste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keuzes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schuilgaan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, die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beïnvloeden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hoe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feitelijk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informatie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tot 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komt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traint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vaardigheid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om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meningen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argumenten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vormen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onderbouwen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aan de hand van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redeneer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schema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verkrijgt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inzicht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belang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van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voorzien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van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informatie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van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verschillende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perspectieven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ontwikkelt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hiermee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kritisch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denkvermogen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traint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vaardigheid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om van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perspectief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veranderen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mening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vanuit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ander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perspectief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onderbouwen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krijgt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inzicht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framing door media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weet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hoe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dit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bijdraagt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aan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verschillende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filterbubbels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maatschappij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8B8625A-7D8A-4DC3-5000-BECBD7D445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B6538-C140-4640-974C-1DA413C5207E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3610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17338-BE6E-F92E-2651-EF3866C18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6A1FA42-BADB-9064-C496-ADE346DFF0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2FA8D73-8C8C-43E8-E9C4-18BEE2D160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F621C75-16EF-C86E-9E69-0FCB7A0989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B6538-C140-4640-974C-1DA413C5207E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15604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https://vimeo.com/reviews/d3ab4a8c-4632-4efa-99e2-f78bf83125aa/videos/1136480437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B6538-C140-4640-974C-1DA413C5207E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30154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B6538-C140-4640-974C-1DA413C5207E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4549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B6538-C140-4640-974C-1DA413C5207E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7998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qIDSX7pVoo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E2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457831"/>
            <a:ext cx="18288000" cy="20841026"/>
          </a:xfrm>
          <a:custGeom>
            <a:avLst/>
            <a:gdLst/>
            <a:ahLst/>
            <a:cxnLst/>
            <a:rect l="l" t="t" r="r" b="b"/>
            <a:pathLst>
              <a:path w="18288000" h="20841026">
                <a:moveTo>
                  <a:pt x="0" y="0"/>
                </a:moveTo>
                <a:lnTo>
                  <a:pt x="18288000" y="0"/>
                </a:lnTo>
                <a:lnTo>
                  <a:pt x="18288000" y="20841026"/>
                </a:lnTo>
                <a:lnTo>
                  <a:pt x="0" y="208410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0161362" y="-468094"/>
            <a:ext cx="7684092" cy="4322302"/>
          </a:xfrm>
          <a:custGeom>
            <a:avLst/>
            <a:gdLst/>
            <a:ahLst/>
            <a:cxnLst/>
            <a:rect l="l" t="t" r="r" b="b"/>
            <a:pathLst>
              <a:path w="7684092" h="4322302">
                <a:moveTo>
                  <a:pt x="0" y="0"/>
                </a:moveTo>
                <a:lnTo>
                  <a:pt x="7684092" y="0"/>
                </a:lnTo>
                <a:lnTo>
                  <a:pt x="7684092" y="4322302"/>
                </a:lnTo>
                <a:lnTo>
                  <a:pt x="0" y="43223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3823994" cy="1484984"/>
          </a:xfrm>
          <a:custGeom>
            <a:avLst/>
            <a:gdLst/>
            <a:ahLst/>
            <a:cxnLst/>
            <a:rect l="l" t="t" r="r" b="b"/>
            <a:pathLst>
              <a:path w="3823994" h="1484984">
                <a:moveTo>
                  <a:pt x="0" y="0"/>
                </a:moveTo>
                <a:lnTo>
                  <a:pt x="3823994" y="0"/>
                </a:lnTo>
                <a:lnTo>
                  <a:pt x="3823994" y="1484984"/>
                </a:lnTo>
                <a:lnTo>
                  <a:pt x="0" y="148498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8AF93E-999F-5BBB-60BC-052758B42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F3B85E5-B78F-4E51-7ACF-C84F49605DE5}"/>
              </a:ext>
            </a:extLst>
          </p:cNvPr>
          <p:cNvSpPr txBox="1"/>
          <p:nvPr/>
        </p:nvSpPr>
        <p:spPr>
          <a:xfrm>
            <a:off x="1028700" y="952500"/>
            <a:ext cx="11629632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9. Stelling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486A6854-72EB-FBDB-B87E-7D4A7A6943AE}"/>
              </a:ext>
            </a:extLst>
          </p:cNvPr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706EB631-291D-6CB7-ABC8-089C4F0147F8}"/>
              </a:ext>
            </a:extLst>
          </p:cNvPr>
          <p:cNvSpPr txBox="1"/>
          <p:nvPr/>
        </p:nvSpPr>
        <p:spPr>
          <a:xfrm>
            <a:off x="1991032" y="3049908"/>
            <a:ext cx="13233255" cy="3730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Eens/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oneens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:</a:t>
            </a:r>
          </a:p>
          <a:p>
            <a:pPr algn="ctr">
              <a:lnSpc>
                <a:spcPts val="5880"/>
              </a:lnSpc>
            </a:pPr>
            <a:endParaRPr lang="en-US" sz="4200">
              <a:solidFill>
                <a:srgbClr val="DBB39B"/>
              </a:solidFill>
              <a:latin typeface="Lulo Clean W01 One"/>
              <a:ea typeface="Lulo Clean W01 One"/>
              <a:cs typeface="Lulo Clean W01 One"/>
              <a:sym typeface="Lulo Clean W01 One"/>
            </a:endParaRPr>
          </a:p>
          <a:p>
            <a:pPr algn="ctr">
              <a:lnSpc>
                <a:spcPts val="5880"/>
              </a:lnSpc>
            </a:pPr>
            <a:r>
              <a:rPr lang="nl-NL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Het is goed dat jongeren in sommige landen niet meer op </a:t>
            </a:r>
            <a:r>
              <a:rPr lang="nl-NL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social</a:t>
            </a:r>
            <a:r>
              <a:rPr lang="nl-NL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media mogen</a:t>
            </a:r>
            <a:endParaRPr lang="en-US" sz="4200">
              <a:solidFill>
                <a:srgbClr val="DBB39B"/>
              </a:solidFill>
              <a:latin typeface="Lulo Clean W01 One"/>
              <a:ea typeface="Lulo Clean W01 One"/>
              <a:cs typeface="Lulo Clean W01 One"/>
              <a:sym typeface="Lulo Clean W01 One"/>
            </a:endParaRPr>
          </a:p>
        </p:txBody>
      </p:sp>
    </p:spTree>
    <p:extLst>
      <p:ext uri="{BB962C8B-B14F-4D97-AF65-F5344CB8AC3E}">
        <p14:creationId xmlns:p14="http://schemas.microsoft.com/office/powerpoint/2010/main" val="2110210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9C771D-858C-2399-1E5B-3848F3117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8FE4EDAB-4872-E5E0-76BD-491C24037F43}"/>
              </a:ext>
            </a:extLst>
          </p:cNvPr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98547D47-CB31-ED61-EB0C-93AB1CD7E470}"/>
              </a:ext>
            </a:extLst>
          </p:cNvPr>
          <p:cNvSpPr txBox="1"/>
          <p:nvPr/>
        </p:nvSpPr>
        <p:spPr>
          <a:xfrm>
            <a:off x="3329184" y="3314700"/>
            <a:ext cx="11629632" cy="146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10. Deel 2: het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maken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van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een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nieuwsitem</a:t>
            </a:r>
            <a:endParaRPr lang="en-US" sz="4200">
              <a:solidFill>
                <a:srgbClr val="DBB39B"/>
              </a:solidFill>
              <a:latin typeface="Lulo Clean W01 One"/>
              <a:ea typeface="Lulo Clean W01 One"/>
              <a:cs typeface="Lulo Clean W01 One"/>
              <a:sym typeface="Lulo Clean W01 One"/>
            </a:endParaRPr>
          </a:p>
        </p:txBody>
      </p:sp>
    </p:spTree>
    <p:extLst>
      <p:ext uri="{BB962C8B-B14F-4D97-AF65-F5344CB8AC3E}">
        <p14:creationId xmlns:p14="http://schemas.microsoft.com/office/powerpoint/2010/main" val="3377492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0E2888-E9A6-CC97-6094-8E80786A2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F81A4487-9E52-ACAE-4B4B-409B4052B968}"/>
              </a:ext>
            </a:extLst>
          </p:cNvPr>
          <p:cNvSpPr txBox="1"/>
          <p:nvPr/>
        </p:nvSpPr>
        <p:spPr>
          <a:xfrm>
            <a:off x="1066800" y="952500"/>
            <a:ext cx="14630400" cy="7044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11. Aan de slag met Frame-it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3CD212F7-C89F-0A86-199C-4A370E78469A}"/>
              </a:ext>
            </a:extLst>
          </p:cNvPr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2389CE1B-144D-95E1-75BA-44380C14FEF4}"/>
              </a:ext>
            </a:extLst>
          </p:cNvPr>
          <p:cNvSpPr txBox="1"/>
          <p:nvPr/>
        </p:nvSpPr>
        <p:spPr>
          <a:xfrm>
            <a:off x="1093838" y="1866900"/>
            <a:ext cx="12088762" cy="1031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marR="0" lvl="0" indent="-57150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Jullie </a:t>
            </a: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gaan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 je eigen </a:t>
            </a: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nieuwsitem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maken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. </a:t>
            </a:r>
          </a:p>
          <a:p>
            <a:pPr marL="571500" marR="0" lvl="0" indent="-57150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Stelling </a:t>
            </a: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kiezen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: AI of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Klimaat</a:t>
            </a:r>
            <a:endParaRPr lang="en-US" sz="3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71500" marR="0" lvl="0" indent="-57150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Groepjes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worden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gemaakt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DBB39B"/>
              </a:solidFill>
              <a:effectLst/>
              <a:uLnTx/>
              <a:uFillTx/>
              <a:latin typeface="Canva Sans"/>
              <a:ea typeface="Canva Sans"/>
              <a:cs typeface="Canva Sans"/>
              <a:sym typeface="Canva Sans"/>
            </a:endParaRPr>
          </a:p>
          <a:p>
            <a:pPr marL="571500" marR="0" lvl="0" indent="-57150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Thema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onderzoeken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je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groepje</a:t>
            </a:r>
            <a:endParaRPr lang="en-US" sz="3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1028700" lvl="1" indent="-571500" algn="just">
              <a:lnSpc>
                <a:spcPts val="5040"/>
              </a:lnSpc>
              <a:buFont typeface="Arial" panose="020B0604020202020204" pitchFamily="34" charset="0"/>
              <a:buChar char="•"/>
              <a:defRPr/>
            </a:pP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AI of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Klimaat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?</a:t>
            </a:r>
          </a:p>
          <a:p>
            <a:pPr marL="571500" marR="0" lvl="0" indent="-57150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Bekijk</a:t>
            </a: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 de </a:t>
            </a:r>
            <a:r>
              <a:rPr kumimoji="0" lang="en-US" sz="3600" b="0" i="0" u="none" strike="noStrike" kern="1200" cap="none" spc="0" normalizeH="0" baseline="0" noProof="0" err="1">
                <a:ln>
                  <a:noFill/>
                </a:ln>
                <a:solidFill>
                  <a:srgbClr val="DBB39B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introductievideo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DBB39B"/>
              </a:solidFill>
              <a:effectLst/>
              <a:uLnTx/>
              <a:uFillTx/>
              <a:latin typeface="Canva Sans"/>
              <a:ea typeface="Canva Sans"/>
              <a:cs typeface="Canva Sans"/>
              <a:sym typeface="Canva Sans"/>
            </a:endParaRPr>
          </a:p>
          <a:p>
            <a:pPr marL="571500" marR="0" lvl="0" indent="-57150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Maak je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nieuwsitem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de tool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iedereen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krijgt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dezelfde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beelden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; maar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gebruikt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ze op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andere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manier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  <a:p>
            <a:pPr marL="571500" marR="0" lvl="0" indent="-57150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600" b="1" u="sng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Aan het </a:t>
            </a:r>
            <a:r>
              <a:rPr lang="en-US" sz="3600" b="1" u="sng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einde</a:t>
            </a:r>
            <a:r>
              <a:rPr lang="en-US" sz="3600" b="1" u="sng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van les </a:t>
            </a:r>
            <a:r>
              <a:rPr lang="en-US" sz="3600" b="1" u="sng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gaan</a:t>
            </a:r>
            <a:r>
              <a:rPr lang="en-US" sz="3600" b="1" u="sng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we </a:t>
            </a:r>
            <a:r>
              <a:rPr lang="en-US" sz="3600" b="1" u="sng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stemmen</a:t>
            </a:r>
            <a:r>
              <a:rPr lang="en-US" sz="3600" b="1" u="sng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op het </a:t>
            </a:r>
            <a:r>
              <a:rPr lang="en-US" sz="3600" b="1" u="sng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beste</a:t>
            </a:r>
            <a:r>
              <a:rPr lang="en-US" sz="3600" b="1" u="sng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b="1" u="sng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nieuwsitem</a:t>
            </a:r>
            <a:r>
              <a:rPr lang="en-US" sz="3600" b="1" u="sng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. </a:t>
            </a:r>
          </a:p>
          <a:p>
            <a:pPr marL="571500" marR="0" lvl="0" indent="-57150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DBB39B"/>
              </a:solidFill>
              <a:effectLst/>
              <a:uLnTx/>
              <a:uFillTx/>
              <a:latin typeface="Canva Sans"/>
              <a:ea typeface="Canva Sans"/>
              <a:cs typeface="Canva Sans"/>
              <a:sym typeface="Canva Sans"/>
            </a:endParaRPr>
          </a:p>
          <a:p>
            <a:pPr marL="571500" marR="0" lvl="0" indent="-57150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DBB39B"/>
              </a:solidFill>
              <a:effectLst/>
              <a:uLnTx/>
              <a:uFillTx/>
              <a:latin typeface="Canva Sans"/>
              <a:ea typeface="Canva Sans"/>
              <a:cs typeface="Canva Sans"/>
              <a:sym typeface="Canva Sans"/>
            </a:endParaRPr>
          </a:p>
          <a:p>
            <a:pPr marL="0" marR="0" lvl="0" indent="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DBB39B"/>
              </a:solidFill>
              <a:effectLst/>
              <a:uLnTx/>
              <a:uFillTx/>
              <a:latin typeface="Canva Sans"/>
              <a:ea typeface="Canva Sans"/>
              <a:cs typeface="Canva Sans"/>
              <a:sym typeface="Canva Sans"/>
            </a:endParaRPr>
          </a:p>
          <a:p>
            <a:pPr marL="0" marR="0" lvl="0" indent="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DBB39B"/>
              </a:solidFill>
              <a:effectLst/>
              <a:uLnTx/>
              <a:uFillTx/>
              <a:latin typeface="Canva Sans"/>
              <a:ea typeface="Canva Sans"/>
              <a:cs typeface="Canva Sans"/>
              <a:sym typeface="Canva Sans"/>
            </a:endParaRPr>
          </a:p>
          <a:p>
            <a:pPr marL="0" marR="0" lvl="0" indent="0" algn="just" defTabSz="914400" rtl="0" eaLnBrk="1" fontAlgn="auto" latinLnBrk="0" hangingPunct="1">
              <a:lnSpc>
                <a:spcPts val="50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DBB39B"/>
              </a:solidFill>
              <a:effectLst/>
              <a:uLnTx/>
              <a:uFillTx/>
              <a:latin typeface="Canva Sans"/>
              <a:ea typeface="Canva Sans"/>
              <a:cs typeface="Canva Sans"/>
              <a:sym typeface="Canva Sans"/>
            </a:endParaRPr>
          </a:p>
        </p:txBody>
      </p:sp>
    </p:spTree>
    <p:extLst>
      <p:ext uri="{BB962C8B-B14F-4D97-AF65-F5344CB8AC3E}">
        <p14:creationId xmlns:p14="http://schemas.microsoft.com/office/powerpoint/2010/main" val="1132677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52500"/>
            <a:ext cx="14220691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12.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Stappen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Nieuwsitem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maken</a:t>
            </a:r>
            <a:endParaRPr lang="en-US" sz="4200">
              <a:solidFill>
                <a:srgbClr val="DBB39B"/>
              </a:solidFill>
              <a:latin typeface="Lulo Clean W01 One"/>
              <a:ea typeface="Lulo Clean W01 One"/>
              <a:cs typeface="Lulo Clean W01 One"/>
              <a:sym typeface="Lulo Clean W01 One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28700" y="2096002"/>
            <a:ext cx="14687871" cy="4587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95022" lvl="1" indent="-514350" algn="just">
              <a:lnSpc>
                <a:spcPts val="3640"/>
              </a:lnSpc>
              <a:buFont typeface="+mj-lt"/>
              <a:buAutoNum type="arabicPeriod"/>
            </a:pP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Bespreek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argumenten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kies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3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beste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argumenten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</a:p>
          <a:p>
            <a:pPr marL="795022" lvl="1" indent="-514350" algn="just">
              <a:lnSpc>
                <a:spcPts val="3640"/>
              </a:lnSpc>
              <a:buFont typeface="+mj-lt"/>
              <a:buAutoNum type="arabicPeriod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Log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straks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op de link die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jullie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krijgen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795022" lvl="1" indent="-514350" algn="just">
              <a:lnSpc>
                <a:spcPts val="3640"/>
              </a:lnSpc>
              <a:buFont typeface="+mj-lt"/>
              <a:buAutoNum type="arabicPeriod"/>
            </a:pP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Kijk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video’s</a:t>
            </a:r>
          </a:p>
          <a:p>
            <a:pPr marL="795022" lvl="1" indent="-514350" algn="just">
              <a:lnSpc>
                <a:spcPts val="3640"/>
              </a:lnSpc>
              <a:buFont typeface="+mj-lt"/>
              <a:buAutoNum type="arabicPeriod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Kies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welke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video’s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beste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passen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bij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jouw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argumenten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795022" lvl="1" indent="-514350" algn="just">
              <a:lnSpc>
                <a:spcPts val="3640"/>
              </a:lnSpc>
              <a:buFont typeface="+mj-lt"/>
              <a:buAutoNum type="arabicPeriod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Kies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welke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muziek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beste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past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bij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jouw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nieuwsitem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(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zet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muziek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hard, dan hoor je de stem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meer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)</a:t>
            </a:r>
          </a:p>
          <a:p>
            <a:pPr marL="795022" lvl="1" indent="-514350" algn="just">
              <a:lnSpc>
                <a:spcPts val="3640"/>
              </a:lnSpc>
              <a:buFont typeface="+mj-lt"/>
              <a:buAutoNum type="arabicPeriod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Maak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voice-over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bij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het item</a:t>
            </a:r>
          </a:p>
          <a:p>
            <a:pPr marL="795022" lvl="1" indent="-514350" algn="just">
              <a:lnSpc>
                <a:spcPts val="3640"/>
              </a:lnSpc>
              <a:buFont typeface="+mj-lt"/>
              <a:buAutoNum type="arabicPeriod"/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280672" lvl="1" algn="just">
              <a:lnSpc>
                <a:spcPts val="3640"/>
              </a:lnSpc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beginnen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met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kijken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van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instructie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video: </a:t>
            </a:r>
          </a:p>
          <a:p>
            <a:pPr marL="280672" lvl="1"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7EBBD3-5CB7-3C23-D904-86DE9F519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Frame it!.mp4">
            <a:hlinkClick r:id="" action="ppaction://media"/>
            <a:extLst>
              <a:ext uri="{FF2B5EF4-FFF2-40B4-BE49-F238E27FC236}">
                <a16:creationId xmlns:a16="http://schemas.microsoft.com/office/drawing/2014/main" id="{22A6B2F4-A976-BA1B-0D78-1DB7BA4F40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72653" y="495300"/>
            <a:ext cx="12342693" cy="694276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7748D961-42B3-CC30-ADCB-1BF0EC4768E2}"/>
              </a:ext>
            </a:extLst>
          </p:cNvPr>
          <p:cNvSpPr txBox="1"/>
          <p:nvPr/>
        </p:nvSpPr>
        <p:spPr>
          <a:xfrm>
            <a:off x="1447800" y="7962900"/>
            <a:ext cx="16535400" cy="1462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880"/>
              </a:lnSpc>
            </a:pPr>
            <a:r>
              <a:rPr lang="en-US" sz="14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OF </a:t>
            </a:r>
            <a:r>
              <a:rPr lang="en-US" sz="14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gebruik</a:t>
            </a:r>
            <a:r>
              <a:rPr lang="en-US" sz="14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de link: </a:t>
            </a:r>
          </a:p>
          <a:p>
            <a:pPr>
              <a:lnSpc>
                <a:spcPts val="5880"/>
              </a:lnSpc>
            </a:pPr>
            <a:r>
              <a:rPr lang="en-US" sz="14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https://vimeo.com/reviews/d3ab4a8c-4632-4efa-99e2-f78bf83125aa/videos/1136480437</a:t>
            </a:r>
          </a:p>
        </p:txBody>
      </p:sp>
    </p:spTree>
    <p:extLst>
      <p:ext uri="{BB962C8B-B14F-4D97-AF65-F5344CB8AC3E}">
        <p14:creationId xmlns:p14="http://schemas.microsoft.com/office/powerpoint/2010/main" val="405050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52500"/>
            <a:ext cx="15659100" cy="7044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13. Thema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6242" y="2095500"/>
            <a:ext cx="15240000" cy="63735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bepaalt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het frame aan de hand van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volgende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stelling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640"/>
              </a:lnSpc>
            </a:pPr>
            <a:r>
              <a:rPr lang="en-US" sz="2600" b="1">
                <a:solidFill>
                  <a:srgbClr val="DBB39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KLIMAAT: “DEMONSTREREN VOOR KLIMAATVERANDERING HEEFT TOTAAL GEEN ZIN” </a:t>
            </a:r>
          </a:p>
          <a:p>
            <a:pPr algn="just">
              <a:lnSpc>
                <a:spcPts val="3640"/>
              </a:lnSpc>
            </a:pPr>
            <a:endParaRPr lang="en-US" sz="2600" b="1">
              <a:solidFill>
                <a:srgbClr val="DBB39B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  <a:p>
            <a:pPr algn="just">
              <a:lnSpc>
                <a:spcPts val="3640"/>
              </a:lnSpc>
            </a:pPr>
            <a:r>
              <a:rPr lang="en-US" sz="2600" b="1">
                <a:solidFill>
                  <a:srgbClr val="DBB39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OF</a:t>
            </a:r>
          </a:p>
          <a:p>
            <a:pPr algn="just">
              <a:lnSpc>
                <a:spcPts val="3640"/>
              </a:lnSpc>
            </a:pPr>
            <a:endParaRPr lang="en-US" sz="2600" b="1">
              <a:solidFill>
                <a:srgbClr val="DBB39B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  <a:p>
            <a:pPr algn="just">
              <a:lnSpc>
                <a:spcPts val="3640"/>
              </a:lnSpc>
            </a:pPr>
            <a:r>
              <a:rPr lang="en-US" sz="2600" b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AI: 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“</a:t>
            </a:r>
            <a:r>
              <a:rPr lang="en-US" sz="2600" b="1">
                <a:solidFill>
                  <a:srgbClr val="DBB39B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AI HELPT ONS NIET IN HET DAGELIJKS LEVEN EN IS ZELFS ONVERSTANDIG OM TE GEBRUIKEN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” </a:t>
            </a:r>
          </a:p>
          <a:p>
            <a:pPr algn="just">
              <a:lnSpc>
                <a:spcPts val="3640"/>
              </a:lnSpc>
            </a:pPr>
            <a:endParaRPr lang="en-US" sz="2600" b="1">
              <a:solidFill>
                <a:srgbClr val="DBB39B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  <a:p>
            <a:pPr algn="just">
              <a:lnSpc>
                <a:spcPts val="3640"/>
              </a:lnSpc>
            </a:pPr>
            <a:endParaRPr lang="en-US" sz="2600" b="1">
              <a:solidFill>
                <a:srgbClr val="DBB39B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De hele klas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krijgt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dezelfde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stelling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De docent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bepaalt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welke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groepjes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of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oneens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zijn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met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stelling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Kijk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filmpjes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de tool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bedenk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argumenten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voor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stelling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29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096002"/>
            <a:ext cx="14687871" cy="7818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ontwikkelt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met 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groepje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nieuwsitem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Dit fragment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moet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kort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bondig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zijn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Kies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fragmenten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de tool die het best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bij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jullie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verhaal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horen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Benoem in 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nieuwsitem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belangrijkste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zaken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Kies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passende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muziek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spreek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voice-over in</a:t>
            </a:r>
          </a:p>
          <a:p>
            <a:pPr marL="280672" lvl="1"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640"/>
              </a:lnSpc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TIPS VOICE OVER </a:t>
            </a:r>
          </a:p>
          <a:p>
            <a:pPr marL="457200" indent="-457200" algn="just">
              <a:lnSpc>
                <a:spcPts val="3640"/>
              </a:lnSpc>
              <a:buFontTx/>
              <a:buChar char="-"/>
            </a:pP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Spreek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VOICE-OVER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rustig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in.</a:t>
            </a:r>
          </a:p>
          <a:p>
            <a:pPr marL="457200" indent="-457200" algn="just">
              <a:lnSpc>
                <a:spcPts val="3640"/>
              </a:lnSpc>
              <a:buFontTx/>
              <a:buChar char="-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Zet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muziek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TE HARD dan hoor je de Voice-Over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niet</a:t>
            </a:r>
            <a:endParaRPr lang="nl-NL" sz="2600" b="1" strike="sngStrike">
              <a:solidFill>
                <a:srgbClr val="DBB39B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nl-NL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Gebruik neutrale taal, maar kies woorden die subtiel richting geven (bijv. “drukte” of “chaos” i.p.v. “veel mensen”).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nl-NL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Lees rustig en met overtuiging, alsof wat je zegt feitelijk en betrouwbaar is.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nl-NL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Laat de toon van je stem passen bij de sfeer van de beelden: serieus, hoopvol, kritisch, spannend, enz.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nl-NL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Oefen hardop of het natuurlijk klinkt — alsof het uit een echt nieuwsitem komt.</a:t>
            </a:r>
          </a:p>
          <a:p>
            <a:pPr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28700" y="952500"/>
            <a:ext cx="14220691" cy="704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14.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Nog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een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keer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de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opdracht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:</a:t>
            </a:r>
          </a:p>
        </p:txBody>
      </p:sp>
      <p:sp>
        <p:nvSpPr>
          <p:cNvPr id="4" name="Freeform 4"/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1112AD-0BAC-EFDB-D107-E2B031F48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5240377A-652C-A1B3-E847-7139FF033A06}"/>
              </a:ext>
            </a:extLst>
          </p:cNvPr>
          <p:cNvSpPr txBox="1"/>
          <p:nvPr/>
        </p:nvSpPr>
        <p:spPr>
          <a:xfrm>
            <a:off x="1028700" y="2096002"/>
            <a:ext cx="14687871" cy="41256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Één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laptop per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groepje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Ga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naar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website: </a:t>
            </a:r>
            <a:r>
              <a:rPr lang="nl-NL" sz="2800"/>
              <a:t>www.frame-it.nu/login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Neem de code over van de docent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Bekijk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rustig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alle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filmpjes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Maak je fragment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af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280672" lvl="1" algn="just">
              <a:lnSpc>
                <a:spcPts val="3640"/>
              </a:lnSpc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BELANGRIJK: Zet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muziek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hard want dan hoor je de voice-over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,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spreek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duidelijk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rustig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bij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voice-over. 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421D8BB8-55BC-419B-815A-94880C2D7D1F}"/>
              </a:ext>
            </a:extLst>
          </p:cNvPr>
          <p:cNvSpPr txBox="1"/>
          <p:nvPr/>
        </p:nvSpPr>
        <p:spPr>
          <a:xfrm>
            <a:off x="1028700" y="952500"/>
            <a:ext cx="14220691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15.AAN DE SLAG 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34163D35-8774-17C6-B823-F97239D9457E}"/>
              </a:ext>
            </a:extLst>
          </p:cNvPr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5343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096002"/>
            <a:ext cx="14687871" cy="18172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Ben 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overtuigd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door het item? 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Wat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maakte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overtuigend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?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Wat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vond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je van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-item? 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Was het item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geloofwaardig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?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952500"/>
            <a:ext cx="16573500" cy="7044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16. Items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bekijken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en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nabespreken</a:t>
            </a:r>
            <a:endParaRPr lang="en-US" sz="4200">
              <a:solidFill>
                <a:srgbClr val="DBB39B"/>
              </a:solidFill>
              <a:latin typeface="Lulo Clean W01 One"/>
              <a:ea typeface="Lulo Clean W01 One"/>
              <a:cs typeface="Lulo Clean W01 One"/>
              <a:sym typeface="Lulo Clean W01 One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0400" y="5099906"/>
            <a:ext cx="14687871" cy="893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0"/>
              </a:lnSpc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- Handen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omhoog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voor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groepje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wat er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opgenoemd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wordt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. </a:t>
            </a:r>
          </a:p>
          <a:p>
            <a:pPr algn="just">
              <a:lnSpc>
                <a:spcPts val="3640"/>
              </a:lnSpc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- 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stemt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voor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jezelf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438400" y="3771900"/>
            <a:ext cx="14220691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17.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Stemmen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op het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beste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idee</a:t>
            </a:r>
          </a:p>
        </p:txBody>
      </p:sp>
      <p:sp>
        <p:nvSpPr>
          <p:cNvPr id="4" name="Freeform 4"/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90600" y="952500"/>
            <a:ext cx="16268700" cy="7044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1.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Introductie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- Wat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gaan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we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doen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?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2086477"/>
            <a:ext cx="15040273" cy="50884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1500" indent="-571500" algn="just">
              <a:lnSpc>
                <a:spcPts val="5040"/>
              </a:lnSpc>
              <a:buFont typeface="Arial" panose="020B0604020202020204" pitchFamily="34" charset="0"/>
              <a:buChar char="•"/>
            </a:pP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In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groepjes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overtuigend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nieuwsitem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maken</a:t>
            </a:r>
            <a:endParaRPr lang="en-US" sz="3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71500" indent="-571500" algn="just">
              <a:lnSpc>
                <a:spcPts val="5040"/>
              </a:lnSpc>
              <a:buFont typeface="Arial" panose="020B0604020202020204" pitchFamily="34" charset="0"/>
              <a:buChar char="•"/>
            </a:pP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In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gesprek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over FRAMING en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dit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gebruiken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je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nieuwsitem</a:t>
            </a:r>
            <a:endParaRPr lang="en-US" sz="3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71500" indent="-571500" algn="just">
              <a:lnSpc>
                <a:spcPts val="5040"/>
              </a:lnSpc>
              <a:buFont typeface="Arial" panose="020B0604020202020204" pitchFamily="34" charset="0"/>
              <a:buChar char="•"/>
            </a:pP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Stellingen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spel</a:t>
            </a:r>
            <a:endParaRPr lang="en-US" sz="3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71500" indent="-571500" algn="just">
              <a:lnSpc>
                <a:spcPts val="5040"/>
              </a:lnSpc>
              <a:buFont typeface="Arial" panose="020B0604020202020204" pitchFamily="34" charset="0"/>
              <a:buChar char="•"/>
            </a:pP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Thema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kiezen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voor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nieuwsitem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(AI of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Klimaat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)</a:t>
            </a:r>
          </a:p>
          <a:p>
            <a:pPr marL="571500" indent="-571500" algn="just">
              <a:lnSpc>
                <a:spcPts val="5040"/>
              </a:lnSpc>
              <a:buFont typeface="Arial" panose="020B0604020202020204" pitchFamily="34" charset="0"/>
              <a:buChar char="•"/>
            </a:pP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Onderzoek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argumenten</a:t>
            </a:r>
            <a:endParaRPr lang="en-US" sz="3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71500" indent="-571500" algn="just">
              <a:lnSpc>
                <a:spcPts val="5040"/>
              </a:lnSpc>
              <a:buFont typeface="Arial" panose="020B0604020202020204" pitchFamily="34" charset="0"/>
              <a:buChar char="•"/>
            </a:pP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Nieuwsitem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maken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en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presenteren</a:t>
            </a:r>
            <a:endParaRPr lang="en-US" sz="3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71500" indent="-571500" algn="just">
              <a:lnSpc>
                <a:spcPts val="5040"/>
              </a:lnSpc>
              <a:buFont typeface="Arial" panose="020B0604020202020204" pitchFamily="34" charset="0"/>
              <a:buChar char="•"/>
            </a:pP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Stemmen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op het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meest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3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overtuigende</a:t>
            </a:r>
            <a:r>
              <a:rPr lang="en-US" sz="3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item</a:t>
            </a:r>
          </a:p>
          <a:p>
            <a:pPr algn="just">
              <a:lnSpc>
                <a:spcPts val="5040"/>
              </a:lnSpc>
            </a:pPr>
            <a:endParaRPr lang="en-US" sz="3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EE280D-CAEC-6640-1C78-9C41CED4B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B796B181-0C4E-8EA9-A5D7-92F2F08DF967}"/>
              </a:ext>
            </a:extLst>
          </p:cNvPr>
          <p:cNvSpPr txBox="1"/>
          <p:nvPr/>
        </p:nvSpPr>
        <p:spPr>
          <a:xfrm>
            <a:off x="1028700" y="2096002"/>
            <a:ext cx="14687871" cy="893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indent="-457200" algn="just">
              <a:lnSpc>
                <a:spcPts val="3640"/>
              </a:lnSpc>
              <a:buFont typeface="Arial" panose="020B0604020202020204" pitchFamily="34" charset="0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Wat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ging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goed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?</a:t>
            </a:r>
          </a:p>
          <a:p>
            <a:pPr marL="457200" indent="-457200" algn="just">
              <a:lnSpc>
                <a:spcPts val="3640"/>
              </a:lnSpc>
              <a:buFont typeface="Arial" panose="020B0604020202020204" pitchFamily="34" charset="0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Wat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kon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beter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805C05FF-AECC-CD69-1900-3591C815A504}"/>
              </a:ext>
            </a:extLst>
          </p:cNvPr>
          <p:cNvSpPr txBox="1"/>
          <p:nvPr/>
        </p:nvSpPr>
        <p:spPr>
          <a:xfrm>
            <a:off x="1028700" y="952500"/>
            <a:ext cx="14220691" cy="7124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18.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afsluiting</a:t>
            </a:r>
            <a:endParaRPr lang="en-US" sz="4200">
              <a:solidFill>
                <a:srgbClr val="DBB39B"/>
              </a:solidFill>
              <a:latin typeface="Lulo Clean W01 One"/>
              <a:ea typeface="Lulo Clean W01 One"/>
              <a:cs typeface="Lulo Clean W01 One"/>
              <a:sym typeface="Lulo Clean W01 One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A2DCF1FE-2D06-D483-28FB-8F09DB3D306E}"/>
              </a:ext>
            </a:extLst>
          </p:cNvPr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99072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028700" y="1918710"/>
            <a:ext cx="11434032" cy="8080049"/>
          </a:xfrm>
          <a:custGeom>
            <a:avLst/>
            <a:gdLst/>
            <a:ahLst/>
            <a:cxnLst/>
            <a:rect l="l" t="t" r="r" b="b"/>
            <a:pathLst>
              <a:path w="11434032" h="8080049">
                <a:moveTo>
                  <a:pt x="0" y="0"/>
                </a:moveTo>
                <a:lnTo>
                  <a:pt x="11434032" y="0"/>
                </a:lnTo>
                <a:lnTo>
                  <a:pt x="11434032" y="8080050"/>
                </a:lnTo>
                <a:lnTo>
                  <a:pt x="0" y="80800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83000"/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TextBox 4"/>
          <p:cNvSpPr txBox="1"/>
          <p:nvPr/>
        </p:nvSpPr>
        <p:spPr>
          <a:xfrm>
            <a:off x="1028700" y="952500"/>
            <a:ext cx="15582900" cy="7044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19. EXTRA: HET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REDENEERSCHEMa</a:t>
            </a:r>
            <a:endParaRPr lang="en-US" sz="4200">
              <a:solidFill>
                <a:srgbClr val="DBB39B"/>
              </a:solidFill>
              <a:latin typeface="Lulo Clean W01 One"/>
              <a:ea typeface="Lulo Clean W01 One"/>
              <a:cs typeface="Lulo Clean W01 One"/>
              <a:sym typeface="Lulo Clean W01 One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620181" y="7881571"/>
            <a:ext cx="2994657" cy="1137970"/>
          </a:xfrm>
          <a:custGeom>
            <a:avLst/>
            <a:gdLst/>
            <a:ahLst/>
            <a:cxnLst/>
            <a:rect l="l" t="t" r="r" b="b"/>
            <a:pathLst>
              <a:path w="2994657" h="1137970">
                <a:moveTo>
                  <a:pt x="0" y="0"/>
                </a:moveTo>
                <a:lnTo>
                  <a:pt x="2994657" y="0"/>
                </a:lnTo>
                <a:lnTo>
                  <a:pt x="2994657" y="1137970"/>
                </a:lnTo>
                <a:lnTo>
                  <a:pt x="0" y="11379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1788015" y="7491440"/>
            <a:ext cx="2417581" cy="1531135"/>
          </a:xfrm>
          <a:custGeom>
            <a:avLst/>
            <a:gdLst/>
            <a:ahLst/>
            <a:cxnLst/>
            <a:rect l="l" t="t" r="r" b="b"/>
            <a:pathLst>
              <a:path w="2417581" h="1531135">
                <a:moveTo>
                  <a:pt x="0" y="0"/>
                </a:moveTo>
                <a:lnTo>
                  <a:pt x="2417581" y="0"/>
                </a:lnTo>
                <a:lnTo>
                  <a:pt x="2417581" y="1531135"/>
                </a:lnTo>
                <a:lnTo>
                  <a:pt x="0" y="15311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4857637" y="3049722"/>
            <a:ext cx="8800759" cy="3417628"/>
          </a:xfrm>
          <a:custGeom>
            <a:avLst/>
            <a:gdLst/>
            <a:ahLst/>
            <a:cxnLst/>
            <a:rect l="l" t="t" r="r" b="b"/>
            <a:pathLst>
              <a:path w="8800759" h="3417628">
                <a:moveTo>
                  <a:pt x="0" y="0"/>
                </a:moveTo>
                <a:lnTo>
                  <a:pt x="8800760" y="0"/>
                </a:lnTo>
                <a:lnTo>
                  <a:pt x="8800760" y="3417628"/>
                </a:lnTo>
                <a:lnTo>
                  <a:pt x="0" y="34176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5"/>
          <p:cNvSpPr txBox="1"/>
          <p:nvPr/>
        </p:nvSpPr>
        <p:spPr>
          <a:xfrm>
            <a:off x="1028700" y="7434290"/>
            <a:ext cx="5116520" cy="20849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39"/>
              </a:lnSpc>
            </a:pPr>
            <a:r>
              <a:rPr lang="en-US" sz="2956">
                <a:solidFill>
                  <a:srgbClr val="DBB39B"/>
                </a:solidFill>
                <a:latin typeface="Anantason Expanded"/>
                <a:ea typeface="Anantason Expanded"/>
                <a:cs typeface="Anantason Expanded"/>
                <a:sym typeface="Anantason Expanded"/>
              </a:rPr>
              <a:t>STICHTING CRTICAL MASS</a:t>
            </a:r>
          </a:p>
          <a:p>
            <a:pPr algn="just">
              <a:lnSpc>
                <a:spcPts val="4139"/>
              </a:lnSpc>
            </a:pPr>
            <a:r>
              <a:rPr lang="en-US" sz="2956">
                <a:solidFill>
                  <a:srgbClr val="DBB39B"/>
                </a:solidFill>
                <a:latin typeface="Anantason Expanded"/>
                <a:ea typeface="Anantason Expanded"/>
                <a:cs typeface="Anantason Expanded"/>
                <a:sym typeface="Anantason Expanded"/>
              </a:rPr>
              <a:t>Lange Jufferstraat 52</a:t>
            </a:r>
          </a:p>
          <a:p>
            <a:pPr algn="just">
              <a:lnSpc>
                <a:spcPts val="4139"/>
              </a:lnSpc>
            </a:pPr>
            <a:r>
              <a:rPr lang="en-US" sz="2956">
                <a:solidFill>
                  <a:srgbClr val="DBB39B"/>
                </a:solidFill>
                <a:latin typeface="Anantason Expanded"/>
                <a:ea typeface="Anantason Expanded"/>
                <a:cs typeface="Anantason Expanded"/>
                <a:sym typeface="Anantason Expanded"/>
              </a:rPr>
              <a:t>3532 EE Utrecht</a:t>
            </a:r>
          </a:p>
          <a:p>
            <a:pPr algn="just">
              <a:lnSpc>
                <a:spcPts val="4139"/>
              </a:lnSpc>
            </a:pPr>
            <a:endParaRPr lang="en-US" sz="2956">
              <a:solidFill>
                <a:srgbClr val="DBB39B"/>
              </a:solidFill>
              <a:latin typeface="Anantason Expanded"/>
              <a:ea typeface="Anantason Expanded"/>
              <a:cs typeface="Anantason Expanded"/>
              <a:sym typeface="Anantason Expande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232022" y="7453340"/>
            <a:ext cx="1601549" cy="331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810"/>
              </a:lnSpc>
              <a:spcBef>
                <a:spcPct val="0"/>
              </a:spcBef>
            </a:pPr>
            <a:r>
              <a:rPr lang="en-US" sz="2007">
                <a:solidFill>
                  <a:srgbClr val="DBB39B"/>
                </a:solidFill>
                <a:latin typeface="Anantason Expanded"/>
                <a:ea typeface="Anantason Expanded"/>
                <a:cs typeface="Anantason Expanded"/>
                <a:sym typeface="Anantason Expanded"/>
              </a:rPr>
              <a:t>Email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232022" y="7737186"/>
            <a:ext cx="4141408" cy="407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2"/>
              </a:lnSpc>
              <a:spcBef>
                <a:spcPct val="0"/>
              </a:spcBef>
            </a:pPr>
            <a:r>
              <a:rPr lang="en-US" sz="2409" b="1">
                <a:solidFill>
                  <a:srgbClr val="DBB39B"/>
                </a:solidFill>
                <a:latin typeface="Anantason Expanded Bold"/>
                <a:ea typeface="Anantason Expanded Bold"/>
                <a:cs typeface="Anantason Expanded Bold"/>
                <a:sym typeface="Anantason Expanded Bold"/>
              </a:rPr>
              <a:t>nina@criticalmass.nl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232022" y="8412456"/>
            <a:ext cx="1601549" cy="331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810"/>
              </a:lnSpc>
              <a:spcBef>
                <a:spcPct val="0"/>
              </a:spcBef>
            </a:pPr>
            <a:r>
              <a:rPr lang="en-US" sz="2007">
                <a:solidFill>
                  <a:srgbClr val="DBB39B"/>
                </a:solidFill>
                <a:latin typeface="Anantason Expanded"/>
                <a:ea typeface="Anantason Expanded"/>
                <a:cs typeface="Anantason Expanded"/>
                <a:sym typeface="Anantason Expanded"/>
              </a:rPr>
              <a:t>Website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232022" y="8696303"/>
            <a:ext cx="4141408" cy="407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3372"/>
              </a:lnSpc>
              <a:spcBef>
                <a:spcPct val="0"/>
              </a:spcBef>
            </a:pPr>
            <a:r>
              <a:rPr lang="en-US" sz="2409" b="1">
                <a:solidFill>
                  <a:srgbClr val="DBB39B"/>
                </a:solidFill>
                <a:latin typeface="Anantason Expanded Bold"/>
                <a:ea typeface="Anantason Expanded Bold"/>
                <a:cs typeface="Anantason Expanded Bold"/>
                <a:sym typeface="Anantason Expanded Bold"/>
              </a:rPr>
              <a:t>www.criticalmass.nl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52500"/>
            <a:ext cx="11629632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2. Wat leer je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vandaag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?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2096002"/>
            <a:ext cx="14687871" cy="27406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Wat framing is en hoe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wordt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gebruikt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Hoe framing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gebruikt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kan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worden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om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verhaal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vertellen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op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bepaalde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manier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Dat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dezelfde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beelden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op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verschillende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manieren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begrepen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kunnen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worden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Inzicht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hoe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filterbubbels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werken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en het effect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hiervan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op de Maatschappij 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Hoe 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nieuwsitem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maakt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met de online tool Frame-It </a:t>
            </a:r>
          </a:p>
        </p:txBody>
      </p:sp>
      <p:sp>
        <p:nvSpPr>
          <p:cNvPr id="4" name="Freeform 4"/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1028700" y="952500"/>
            <a:ext cx="11629632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3. Wat is framing?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2096002"/>
            <a:ext cx="14687871" cy="7296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61340" lvl="1" indent="-280670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Framing is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overtuigingstechniek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in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communicatie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</a:endParaRPr>
          </a:p>
          <a:p>
            <a:pPr marL="561340" lvl="1" indent="-280670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stuurt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de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aandacht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naar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één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kant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van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verhaal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, en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bepaaltde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manier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waarop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naar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het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verhaal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gekeken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wordt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0" lvl="1" indent="-280670" algn="just">
              <a:lnSpc>
                <a:spcPts val="3640"/>
              </a:lnSpc>
              <a:buFont typeface="Arial"/>
              <a:buChar char="•"/>
            </a:pPr>
            <a:r>
              <a:rPr lang="nl-NL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 frame is een verhaal dat je met bepaalde woorden en beelden vertelt, waardoor sommige delen van de werkelijkheid meer naar voren komen en andere delen naar de achtergrond verdwijnen. 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</a:endParaRPr>
          </a:p>
          <a:p>
            <a:pPr marL="561340" lvl="1" indent="-280670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Bij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een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vergrote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filterbubbel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ontvang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vaak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maar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één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perspectief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  <a:p>
            <a:pPr marL="1018540" lvl="2" indent="-280670" algn="just">
              <a:lnSpc>
                <a:spcPts val="3640"/>
              </a:lnSpc>
              <a:buFont typeface="Arial"/>
              <a:buChar char="•"/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Herken je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dit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? Wat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gebeurt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er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als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je op je ‘for you page’,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doorscrollt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op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één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thema?</a:t>
            </a:r>
          </a:p>
          <a:p>
            <a:pPr marL="1018540" lvl="2" indent="-280670" algn="just">
              <a:lnSpc>
                <a:spcPts val="3640"/>
              </a:lnSpc>
              <a:buFont typeface="Arial"/>
              <a:buChar char="•"/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1018540" lvl="2" indent="-280670">
              <a:lnSpc>
                <a:spcPts val="3640"/>
              </a:lnSpc>
              <a:buFont typeface="Arial"/>
              <a:buChar char="•"/>
            </a:pP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Kijk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eventueel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deze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video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voor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00" err="1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uitleg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: </a:t>
            </a: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  <a:hlinkClick r:id="rId3"/>
              </a:rPr>
              <a:t>https://www.youtube.com/watch?v=fqIDSX7pVoo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</a:endParaRPr>
          </a:p>
          <a:p>
            <a:pPr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640"/>
              </a:lnSpc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</a:endParaRPr>
          </a:p>
          <a:p>
            <a:pPr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29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1028700" y="952500"/>
            <a:ext cx="11629632" cy="146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4. Op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welke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manieren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kun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je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iets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framen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62000" y="2705100"/>
            <a:ext cx="14687871" cy="4526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80672" lvl="1" algn="just">
              <a:lnSpc>
                <a:spcPts val="3640"/>
              </a:lnSpc>
            </a:pPr>
            <a:endParaRPr lang="nl-NL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nl-NL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Met beelden?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nl-NL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Met geluiden?</a:t>
            </a:r>
          </a:p>
          <a:p>
            <a:pPr marL="561345" lvl="1" indent="-280673" algn="just">
              <a:lnSpc>
                <a:spcPts val="3640"/>
              </a:lnSpc>
              <a:buFont typeface="Arial"/>
              <a:buChar char="•"/>
            </a:pPr>
            <a:r>
              <a:rPr lang="nl-NL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Met meningen? </a:t>
            </a:r>
          </a:p>
          <a:p>
            <a:pPr marL="280672" lvl="1"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640"/>
              </a:lnSpc>
            </a:pPr>
            <a:r>
              <a:rPr lang="en-US" sz="2600">
                <a:solidFill>
                  <a:srgbClr val="DBB39B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</a:p>
          <a:p>
            <a:pPr algn="just">
              <a:lnSpc>
                <a:spcPts val="36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2940"/>
              </a:lnSpc>
            </a:pPr>
            <a:endParaRPr lang="en-US" sz="2600">
              <a:solidFill>
                <a:srgbClr val="DBB39B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</p:spTree>
    <p:extLst>
      <p:ext uri="{BB962C8B-B14F-4D97-AF65-F5344CB8AC3E}">
        <p14:creationId xmlns:p14="http://schemas.microsoft.com/office/powerpoint/2010/main" val="2585332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828800" y="572651"/>
            <a:ext cx="15323971" cy="146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5. Een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Opdracht:Frame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de wolf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als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goed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of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als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slecht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? 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AE866433-FE30-F9CF-11AC-8C8458E2D4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3185CB93-75A6-4390-70D7-22AA3BE55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828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/>
          </a:p>
        </p:txBody>
      </p:sp>
      <p:pic>
        <p:nvPicPr>
          <p:cNvPr id="1031" name="Picture 7" descr="De wolf in nederland - IVN">
            <a:extLst>
              <a:ext uri="{FF2B5EF4-FFF2-40B4-BE49-F238E27FC236}">
                <a16:creationId xmlns:a16="http://schemas.microsoft.com/office/drawing/2014/main" id="{A1719AC7-F997-9F24-13FA-3F634711C9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1" y="3086099"/>
            <a:ext cx="7429499" cy="495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e wolf in nederland - IVN">
            <a:extLst>
              <a:ext uri="{FF2B5EF4-FFF2-40B4-BE49-F238E27FC236}">
                <a16:creationId xmlns:a16="http://schemas.microsoft.com/office/drawing/2014/main" id="{A8816A22-F5B0-4FB8-1E06-7A6A1DF00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0982" y="3086100"/>
            <a:ext cx="7429499" cy="495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TextBox 4"/>
          <p:cNvSpPr txBox="1"/>
          <p:nvPr/>
        </p:nvSpPr>
        <p:spPr>
          <a:xfrm>
            <a:off x="1028700" y="952500"/>
            <a:ext cx="12961771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6.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Voorbeelden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van framing</a:t>
            </a:r>
          </a:p>
        </p:txBody>
      </p:sp>
      <p:sp>
        <p:nvSpPr>
          <p:cNvPr id="5" name="Freeform 3"/>
          <p:cNvSpPr/>
          <p:nvPr/>
        </p:nvSpPr>
        <p:spPr>
          <a:xfrm>
            <a:off x="5524500" y="2230685"/>
            <a:ext cx="8991600" cy="3412056"/>
          </a:xfrm>
          <a:custGeom>
            <a:avLst/>
            <a:gdLst/>
            <a:ahLst/>
            <a:cxnLst/>
            <a:rect l="l" t="t" r="r" b="b"/>
            <a:pathLst>
              <a:path w="12330341" h="4512115">
                <a:moveTo>
                  <a:pt x="0" y="0"/>
                </a:moveTo>
                <a:lnTo>
                  <a:pt x="12330341" y="0"/>
                </a:lnTo>
                <a:lnTo>
                  <a:pt x="12330341" y="4512115"/>
                </a:lnTo>
                <a:lnTo>
                  <a:pt x="0" y="451211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pic>
        <p:nvPicPr>
          <p:cNvPr id="2054" name="Picture 6" descr="Communicatie omtrent bijwerkingen van de COVID-19 vaccinaties en het ...">
            <a:extLst>
              <a:ext uri="{FF2B5EF4-FFF2-40B4-BE49-F238E27FC236}">
                <a16:creationId xmlns:a16="http://schemas.microsoft.com/office/drawing/2014/main" id="{0570C613-A828-EBB1-BD76-C0AA334F6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6208456"/>
            <a:ext cx="803910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6BC68F-7DDD-2A26-DB16-4EBE67DDF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27F3BD56-3DC8-CD8A-2092-3FFD2F5EEFD8}"/>
              </a:ext>
            </a:extLst>
          </p:cNvPr>
          <p:cNvSpPr txBox="1"/>
          <p:nvPr/>
        </p:nvSpPr>
        <p:spPr>
          <a:xfrm>
            <a:off x="1028700" y="952500"/>
            <a:ext cx="11629632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7. Stelling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45F29F53-DFB4-8A33-4AB7-4C360461366F}"/>
              </a:ext>
            </a:extLst>
          </p:cNvPr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3EABA3B0-9E36-8F22-7A52-61833B66473C}"/>
              </a:ext>
            </a:extLst>
          </p:cNvPr>
          <p:cNvSpPr txBox="1"/>
          <p:nvPr/>
        </p:nvSpPr>
        <p:spPr>
          <a:xfrm>
            <a:off x="3329184" y="3314700"/>
            <a:ext cx="11629632" cy="22177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Eens/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oneens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:</a:t>
            </a:r>
          </a:p>
          <a:p>
            <a:pPr algn="ctr">
              <a:lnSpc>
                <a:spcPts val="5880"/>
              </a:lnSpc>
            </a:pPr>
            <a:endParaRPr lang="en-US" sz="4200">
              <a:solidFill>
                <a:srgbClr val="DBB39B"/>
              </a:solidFill>
              <a:latin typeface="Lulo Clean W01 One"/>
              <a:ea typeface="Lulo Clean W01 One"/>
              <a:cs typeface="Lulo Clean W01 One"/>
              <a:sym typeface="Lulo Clean W01 One"/>
            </a:endParaRPr>
          </a:p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Framing is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altijd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slecht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67796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253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5879D3-8A73-58DF-42C6-DAD0EED37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3E99B802-167F-CA46-33F9-97A5702EBB36}"/>
              </a:ext>
            </a:extLst>
          </p:cNvPr>
          <p:cNvSpPr txBox="1"/>
          <p:nvPr/>
        </p:nvSpPr>
        <p:spPr>
          <a:xfrm>
            <a:off x="1028700" y="952500"/>
            <a:ext cx="11629632" cy="712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8. Stelling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38C19D04-83E4-6D40-3A79-58817293A86F}"/>
              </a:ext>
            </a:extLst>
          </p:cNvPr>
          <p:cNvSpPr/>
          <p:nvPr/>
        </p:nvSpPr>
        <p:spPr>
          <a:xfrm>
            <a:off x="14255231" y="5117953"/>
            <a:ext cx="3799913" cy="4752367"/>
          </a:xfrm>
          <a:custGeom>
            <a:avLst/>
            <a:gdLst/>
            <a:ahLst/>
            <a:cxnLst/>
            <a:rect l="l" t="t" r="r" b="b"/>
            <a:pathLst>
              <a:path w="3799913" h="4752367">
                <a:moveTo>
                  <a:pt x="0" y="0"/>
                </a:moveTo>
                <a:lnTo>
                  <a:pt x="3799914" y="0"/>
                </a:lnTo>
                <a:lnTo>
                  <a:pt x="3799914" y="4752366"/>
                </a:lnTo>
                <a:lnTo>
                  <a:pt x="0" y="47523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AF1549B9-2566-97C8-6372-5014B301075C}"/>
              </a:ext>
            </a:extLst>
          </p:cNvPr>
          <p:cNvSpPr txBox="1"/>
          <p:nvPr/>
        </p:nvSpPr>
        <p:spPr>
          <a:xfrm>
            <a:off x="3329184" y="3314700"/>
            <a:ext cx="11629632" cy="29743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Eens/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oneens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:</a:t>
            </a:r>
          </a:p>
          <a:p>
            <a:pPr algn="ctr">
              <a:lnSpc>
                <a:spcPts val="5880"/>
              </a:lnSpc>
            </a:pPr>
            <a:endParaRPr lang="en-US" sz="4200">
              <a:solidFill>
                <a:srgbClr val="DBB39B"/>
              </a:solidFill>
              <a:latin typeface="Lulo Clean W01 One"/>
              <a:ea typeface="Lulo Clean W01 One"/>
              <a:cs typeface="Lulo Clean W01 One"/>
              <a:sym typeface="Lulo Clean W01 One"/>
            </a:endParaRPr>
          </a:p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Ik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kan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nep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nieuws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altijd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 </a:t>
            </a:r>
            <a:r>
              <a:rPr lang="en-US" sz="4200" err="1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herkennen</a:t>
            </a:r>
            <a:r>
              <a:rPr lang="en-US" sz="4200">
                <a:solidFill>
                  <a:srgbClr val="DBB39B"/>
                </a:solidFill>
                <a:latin typeface="Lulo Clean W01 One"/>
                <a:ea typeface="Lulo Clean W01 One"/>
                <a:cs typeface="Lulo Clean W01 One"/>
                <a:sym typeface="Lulo Clean W01 One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7198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E2F6DCACCBBF40AF65FA886DC63F45" ma:contentTypeVersion="13" ma:contentTypeDescription="Een nieuw document maken." ma:contentTypeScope="" ma:versionID="b749310fc659a4eef8609d30d2d07eeb">
  <xsd:schema xmlns:xsd="http://www.w3.org/2001/XMLSchema" xmlns:xs="http://www.w3.org/2001/XMLSchema" xmlns:p="http://schemas.microsoft.com/office/2006/metadata/properties" xmlns:ns2="77c7e4cb-4dc1-4077-b7b5-8c73dc48a1ef" xmlns:ns3="b5c6df77-e0ba-4a0c-9dfc-21a7fed6291e" targetNamespace="http://schemas.microsoft.com/office/2006/metadata/properties" ma:root="true" ma:fieldsID="803e993c82e15f3157af7d9b929cf189" ns2:_="" ns3:_="">
    <xsd:import namespace="77c7e4cb-4dc1-4077-b7b5-8c73dc48a1ef"/>
    <xsd:import namespace="b5c6df77-e0ba-4a0c-9dfc-21a7fed629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c7e4cb-4dc1-4077-b7b5-8c73dc48a1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d58d82fb-e780-4de8-b6fe-5ab5615ce7a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c6df77-e0ba-4a0c-9dfc-21a7fed6291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dd48f60-7e84-4400-a201-c666f5ea1b3f}" ma:internalName="TaxCatchAll" ma:showField="CatchAllData" ma:web="b5c6df77-e0ba-4a0c-9dfc-21a7fed62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7c7e4cb-4dc1-4077-b7b5-8c73dc48a1ef">
      <Terms xmlns="http://schemas.microsoft.com/office/infopath/2007/PartnerControls"/>
    </lcf76f155ced4ddcb4097134ff3c332f>
    <TaxCatchAll xmlns="b5c6df77-e0ba-4a0c-9dfc-21a7fed6291e" xsi:nil="true"/>
  </documentManagement>
</p:properties>
</file>

<file path=customXml/itemProps1.xml><?xml version="1.0" encoding="utf-8"?>
<ds:datastoreItem xmlns:ds="http://schemas.openxmlformats.org/officeDocument/2006/customXml" ds:itemID="{641F0909-AFC7-4D2A-BECE-FEC76D846219}">
  <ds:schemaRefs>
    <ds:schemaRef ds:uri="77c7e4cb-4dc1-4077-b7b5-8c73dc48a1ef"/>
    <ds:schemaRef ds:uri="b5c6df77-e0ba-4a0c-9dfc-21a7fed629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6A239FE-5211-4B05-9FF6-CCA82C0D57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141961-6283-427A-990D-895229B85D69}">
  <ds:schemaRefs>
    <ds:schemaRef ds:uri="77c7e4cb-4dc1-4077-b7b5-8c73dc48a1ef"/>
    <ds:schemaRef ds:uri="b5c6df77-e0ba-4a0c-9dfc-21a7fed6291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22</Slides>
  <Notes>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Een les by Critical Mass</dc:title>
  <dc:creator>Sophia Critical Mass</dc:creator>
  <cp:revision>2</cp:revision>
  <dcterms:created xsi:type="dcterms:W3CDTF">2006-08-16T00:00:00Z</dcterms:created>
  <dcterms:modified xsi:type="dcterms:W3CDTF">2026-02-04T12:12:24Z</dcterms:modified>
  <dc:identifier>DAG1Aktvp74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0x01010006E2F6DCACCBBF40AF65FA886DC63F45</vt:lpwstr>
  </property>
  <property fmtid="{D5CDD505-2E9C-101B-9397-08002B2CF9AE}" pid="3" name="MediaServiceImageTags">
    <vt:lpwstr/>
  </property>
</Properties>
</file>